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40"/>
  </p:notesMasterIdLst>
  <p:sldIdLst>
    <p:sldId id="260" r:id="rId2"/>
    <p:sldId id="272" r:id="rId3"/>
    <p:sldId id="341" r:id="rId4"/>
    <p:sldId id="315" r:id="rId5"/>
    <p:sldId id="342" r:id="rId6"/>
    <p:sldId id="317" r:id="rId7"/>
    <p:sldId id="343" r:id="rId8"/>
    <p:sldId id="321" r:id="rId9"/>
    <p:sldId id="355" r:id="rId10"/>
    <p:sldId id="354" r:id="rId11"/>
    <p:sldId id="356" r:id="rId12"/>
    <p:sldId id="357" r:id="rId13"/>
    <p:sldId id="358" r:id="rId14"/>
    <p:sldId id="359" r:id="rId15"/>
    <p:sldId id="360" r:id="rId16"/>
    <p:sldId id="344" r:id="rId17"/>
    <p:sldId id="338" r:id="rId18"/>
    <p:sldId id="345" r:id="rId19"/>
    <p:sldId id="346" r:id="rId20"/>
    <p:sldId id="347" r:id="rId21"/>
    <p:sldId id="350" r:id="rId22"/>
    <p:sldId id="352" r:id="rId23"/>
    <p:sldId id="365" r:id="rId24"/>
    <p:sldId id="351" r:id="rId25"/>
    <p:sldId id="353" r:id="rId26"/>
    <p:sldId id="361" r:id="rId27"/>
    <p:sldId id="366" r:id="rId28"/>
    <p:sldId id="367" r:id="rId29"/>
    <p:sldId id="368" r:id="rId30"/>
    <p:sldId id="369" r:id="rId31"/>
    <p:sldId id="373" r:id="rId32"/>
    <p:sldId id="370" r:id="rId33"/>
    <p:sldId id="371" r:id="rId34"/>
    <p:sldId id="348" r:id="rId35"/>
    <p:sldId id="372" r:id="rId36"/>
    <p:sldId id="349" r:id="rId37"/>
    <p:sldId id="270" r:id="rId38"/>
    <p:sldId id="31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84" y="15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41E1-6AE0-4C2C-ACCA-30F045F34334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B48E-7FF5-4422-B2C8-8CB36B8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24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58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820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38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33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80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95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88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12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72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FE8-0B95-4199-9F53-933912788E9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923169-4894-430F-895C-ACA33E27E5B4}"/>
              </a:ext>
            </a:extLst>
          </p:cNvPr>
          <p:cNvSpPr txBox="1">
            <a:spLocks/>
          </p:cNvSpPr>
          <p:nvPr/>
        </p:nvSpPr>
        <p:spPr>
          <a:xfrm>
            <a:off x="2056210" y="5322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EB8C6405-EE9C-4B4A-AD7B-C01C58FE2E89}"/>
              </a:ext>
            </a:extLst>
          </p:cNvPr>
          <p:cNvSpPr txBox="1">
            <a:spLocks/>
          </p:cNvSpPr>
          <p:nvPr/>
        </p:nvSpPr>
        <p:spPr>
          <a:xfrm>
            <a:off x="2284810" y="8370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E73C597-D489-4F54-A946-1B20191A68FA}"/>
              </a:ext>
            </a:extLst>
          </p:cNvPr>
          <p:cNvSpPr txBox="1"/>
          <p:nvPr/>
        </p:nvSpPr>
        <p:spPr>
          <a:xfrm>
            <a:off x="5742384" y="-26234"/>
            <a:ext cx="322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الجمهورية العربية 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السورية</a:t>
            </a:r>
            <a:endParaRPr lang="ar-SY" sz="1800" b="1" dirty="0" smtClean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وزارة التعليم العالي والبحث العلمي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جامعة دمشق</a:t>
            </a:r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كلية الهندسة الميكانيكية والكهربائية</a:t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قسم هندسة ال</a:t>
            </a:r>
            <a:r>
              <a:rPr lang="ar-SY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إ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لكترونيات والاتصالات 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078C2F2-2A97-4088-874B-3666F5180861}"/>
              </a:ext>
            </a:extLst>
          </p:cNvPr>
          <p:cNvSpPr txBox="1"/>
          <p:nvPr/>
        </p:nvSpPr>
        <p:spPr>
          <a:xfrm>
            <a:off x="179512" y="1755705"/>
            <a:ext cx="87918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>
              <a:defRPr/>
            </a:pP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سم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نار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مرحلي ثاني</a:t>
            </a:r>
            <a:r>
              <a:rPr lang="ar-AE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-</a:t>
            </a:r>
            <a:r>
              <a:rPr lang="ar-SA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ماجستير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(دكتوراه)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هندسة</a:t>
            </a:r>
            <a:r>
              <a:rPr lang="ar-SA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الاتصالات </a:t>
            </a:r>
            <a:r>
              <a:rPr lang="ar-SY" sz="2000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المُتقدّمة (هندسة الإلكترونيات التطبيقية)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بعنوان:</a:t>
            </a:r>
            <a:endParaRPr lang="ar-SY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lnSpc>
                <a:spcPct val="100000"/>
              </a:lnSpc>
              <a:spcAft>
                <a:spcPts val="0"/>
              </a:spcAft>
              <a:defRPr/>
            </a:pP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defRPr/>
            </a:pPr>
            <a:r>
              <a:rPr lang="ar-SY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العنوان باللغة العربية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>
              <a:defRPr/>
            </a:pPr>
            <a:r>
              <a:rPr lang="en-US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Title in English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ctr" defTabSz="457200" rtl="1">
              <a:defRPr/>
            </a:pP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إعداد</a:t>
            </a:r>
            <a:endParaRPr lang="ar-SY" sz="2400" b="1" dirty="0">
              <a:solidFill>
                <a:prstClr val="black"/>
              </a:solidFill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lnSpc>
                <a:spcPct val="150000"/>
              </a:lnSpc>
              <a:defRPr/>
            </a:pP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  </a:t>
            </a: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المشرف</a:t>
            </a: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العلمي					المشرف المشارك</a:t>
            </a: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اليوم/ الشهر/ العام</a:t>
            </a:r>
          </a:p>
          <a:p>
            <a:pPr lvl="0" algn="ctr" defTabSz="457200" rtl="1">
              <a:defRPr/>
            </a:pPr>
            <a:endParaRPr lang="ar-SY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الأولى)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0" y="285371"/>
            <a:ext cx="154305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/1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10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4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/2)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11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/3)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/4)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/5)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14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16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17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86470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[1]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[2]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9653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18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10564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[3]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[4]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733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19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12279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:a16="http://schemas.microsoft.com/office/drawing/2014/main" xmlns="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:a16="http://schemas.microsoft.com/office/drawing/2014/main" xmlns="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:a16="http://schemas.microsoft.com/office/drawing/2014/main" xmlns="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:a16="http://schemas.microsoft.com/office/drawing/2014/main" xmlns="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:a16="http://schemas.microsoft.com/office/drawing/2014/main" xmlns="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:a16="http://schemas.microsoft.com/office/drawing/2014/main" xmlns="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[5]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[6]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722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889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20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7225450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5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5940152" y="692696"/>
            <a:ext cx="30133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أدوات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التنفيذ العملي البرمجي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19" y="2067042"/>
            <a:ext cx="88037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  (الاسم بالعربية وبالإنكليزية)  الإصدار (بالإنكليزية)</a:t>
            </a: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</a:t>
            </a:r>
            <a:endParaRPr lang="ar-S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7692591" y="1420711"/>
            <a:ext cx="13626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البرمجيات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5" y="4149080"/>
            <a:ext cx="86597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الحاسوب الشخصي: 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المعالج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ذاكرة النفاذ العشوائي </a:t>
            </a:r>
            <a:r>
              <a:rPr lang="en-US" sz="2000" dirty="0">
                <a:latin typeface="Simplified Arabic" pitchFamily="18" charset="-78"/>
                <a:cs typeface="Simplified Arabic" pitchFamily="18" charset="-78"/>
              </a:rPr>
              <a:t>RAM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المثبتة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:</a:t>
            </a: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7692590" y="3441050"/>
            <a:ext cx="13626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العتاديات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89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4211960" y="811055"/>
            <a:ext cx="47415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تجهيزات التنفيذ العملي والقياس (إن وجدت)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1560" y="6309320"/>
            <a:ext cx="768434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/3)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1907704" y="740455"/>
            <a:ext cx="706085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مقاييس الأداء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(مع </a:t>
            </a: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وضع معلومات المرجع المختزلة المأخوذ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منه)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276" y="1386786"/>
            <a:ext cx="8658224" cy="38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 smtClean="0">
                <a:solidFill>
                  <a:srgbClr val="000000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الأول: 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الثاني: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الثالث: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en-US" sz="2000" b="1" dirty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 typeface="Simplified Arabic" panose="02020603050405020304" pitchFamily="18" charset="-78"/>
              <a:buChar char="-"/>
            </a:pPr>
            <a:endParaRPr lang="ar-SY" sz="2800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1348" y="4509740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33216" y="5445224"/>
            <a:ext cx="54006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55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24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/4)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الصندوقي/الوظيفي/الجغرافي/  للشبكة/للمنظومة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4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25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6660233" y="908720"/>
            <a:ext cx="23083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موسطات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المحاكاة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64382"/>
              </p:ext>
            </p:extLst>
          </p:nvPr>
        </p:nvGraphicFramePr>
        <p:xfrm>
          <a:off x="1331640" y="1700808"/>
          <a:ext cx="6870888" cy="412750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{D7AC3CCA-C797-4891-BE02-D94E43425B78}</a:tableStyleId>
              </a:tblPr>
              <a:tblGrid>
                <a:gridCol w="20266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2111"/>
                <a:gridCol w="2422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389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ملاحظات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القيمة والواحدة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الموسط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2458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/5)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30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/6)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التدفقي/المخطط الكهربائي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02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27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/7)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السيناريو/المرحلة/حالة الاستخدام   الأول/الثاني/الثالث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83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28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6156176" y="1052736"/>
            <a:ext cx="28123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13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29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6228184" y="908720"/>
            <a:ext cx="27255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64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30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/10)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6156176" y="908720"/>
            <a:ext cx="27975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/3)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84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6156176" y="908720"/>
            <a:ext cx="279759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79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7122926" y="908720"/>
            <a:ext cx="18308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الاستنتاجات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10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90527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:a16="http://schemas.microsoft.com/office/drawing/2014/main" xmlns="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C7C5D6-0AE0-D356-74AF-4730D642C6BC}"/>
              </a:ext>
            </a:extLst>
          </p:cNvPr>
          <p:cNvSpPr txBox="1"/>
          <p:nvPr/>
        </p:nvSpPr>
        <p:spPr>
          <a:xfrm>
            <a:off x="3563888" y="908720"/>
            <a:ext cx="538988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مقارنة مع نتائج دراسات مرجعية 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(إن توفرت)</a:t>
            </a:r>
            <a:endParaRPr lang="ar-SY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646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34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2861364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>
              <a:lnSpc>
                <a:spcPct val="200000"/>
              </a:lnSpc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35862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خطوات المرحلة </a:t>
            </a:r>
            <a:r>
              <a:rPr kumimoji="0" lang="ar-SY" sz="3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القادمة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35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97218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قائمة المراجع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36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2861364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260648"/>
            <a:ext cx="2016224" cy="576064"/>
          </a:xfrm>
        </p:spPr>
        <p:txBody>
          <a:bodyPr>
            <a:normAutofit/>
          </a:bodyPr>
          <a:lstStyle/>
          <a:p>
            <a:pPr algn="r" rtl="1"/>
            <a:r>
              <a:rPr lang="ar-SY" sz="28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endParaRPr lang="en-US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37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2] 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[5]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[6]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752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283" y="29466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Y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D304A7D-8B06-4118-B117-D2E0C1DB71D0}"/>
              </a:ext>
            </a:extLst>
          </p:cNvPr>
          <p:cNvSpPr/>
          <p:nvPr/>
        </p:nvSpPr>
        <p:spPr>
          <a:xfrm>
            <a:off x="184569" y="1149183"/>
            <a:ext cx="871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sz="20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072956A-1F28-47E8-BD14-7231CF62A69D}"/>
              </a:ext>
            </a:extLst>
          </p:cNvPr>
          <p:cNvSpPr/>
          <p:nvPr/>
        </p:nvSpPr>
        <p:spPr>
          <a:xfrm>
            <a:off x="1085725" y="249289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endParaRPr lang="ar-SY" sz="5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15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1994992" cy="710952"/>
          </a:xfrm>
        </p:spPr>
        <p:txBody>
          <a:bodyPr>
            <a:normAutofit/>
          </a:bodyPr>
          <a:lstStyle/>
          <a:p>
            <a:pPr algn="r" rtl="1"/>
            <a:r>
              <a:rPr lang="ar-AE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هدف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البحث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251520" y="6237312"/>
            <a:ext cx="739657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467544" y="1556792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(يجب أن يكون هدف البحث مطابق لعنوان البحث)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(تحديد السيناريو/المنظومة/حالة الاستخدام/... الذي ستجري دراسته)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2339752" y="143313"/>
            <a:ext cx="3462583" cy="719138"/>
          </a:xfrm>
        </p:spPr>
        <p:txBody>
          <a:bodyPr>
            <a:normAutofit/>
          </a:bodyPr>
          <a:lstStyle/>
          <a:p>
            <a:pPr algn="ctr" defTabSz="457200" rtl="0"/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 وأهميته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0989" y="1304541"/>
            <a:ext cx="80602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804246" y="508738"/>
            <a:ext cx="1990815" cy="82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>
              <a:lnSpc>
                <a:spcPct val="100000"/>
              </a:lnSpc>
            </a:pP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020273" y="3520037"/>
            <a:ext cx="1774790" cy="719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ar-SY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أهمية</a:t>
            </a: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989" y="4148817"/>
            <a:ext cx="79794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4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7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419872" cy="720080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مخطط</a:t>
            </a:r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en-US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95536" y="6312302"/>
            <a:ext cx="667649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8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908720"/>
            <a:ext cx="8784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 ونظرية لـ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مرجعية ونظرية لبروتوكولات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لـ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محاكاة/مضاهاة شبكة/منظومة ..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اقتراح خوارزمية/طريقة/منهجية/..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تقييم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أداء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الخوارزمية/... في الشبكة/... المدروسة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مقارنة مع نتائج دراسات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مقالة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علمية/مقالتين علميتين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على الأقل في مجلات محكمة معتمدة من جامعة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دمشق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كتابة الرسالة/الأطروحة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الدفاع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الرسالة/الأطروحة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حال ورود الموافقات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اللازمة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299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9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35871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3857</TotalTime>
  <Words>1125</Words>
  <Application>Microsoft Office PowerPoint</Application>
  <PresentationFormat>On-screen Show (4:3)</PresentationFormat>
  <Paragraphs>363</Paragraphs>
  <Slides>38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مخطط العرض</vt:lpstr>
      <vt:lpstr>مخطط العرض</vt:lpstr>
      <vt:lpstr>هدف البحث</vt:lpstr>
      <vt:lpstr>مخطط العرض</vt:lpstr>
      <vt:lpstr>مشكلة البحث وأهميته</vt:lpstr>
      <vt:lpstr>مخطط العرض</vt:lpstr>
      <vt:lpstr>مخطط البحث المعتمد</vt:lpstr>
      <vt:lpstr>مخطط العرض</vt:lpstr>
      <vt:lpstr>الأساسيات النظرية(6/1)</vt:lpstr>
      <vt:lpstr>الأساسيات النظرية(6/2)</vt:lpstr>
      <vt:lpstr>الأساسيات النظرية(6/3)</vt:lpstr>
      <vt:lpstr>الأساسيات النظرية(6/4)</vt:lpstr>
      <vt:lpstr>الأساسيات النظرية(6/5)</vt:lpstr>
      <vt:lpstr>الأساسيات النظرية(6/6)</vt:lpstr>
      <vt:lpstr>مخطط العرض</vt:lpstr>
      <vt:lpstr>PowerPoint Presentation</vt:lpstr>
      <vt:lpstr>PowerPoint Presentation</vt:lpstr>
      <vt:lpstr>PowerPoint Presentation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PowerPoint Presentation</vt:lpstr>
      <vt:lpstr>مخطط العرض</vt:lpstr>
      <vt:lpstr>قائمة المراجع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Dana</cp:lastModifiedBy>
  <cp:revision>954</cp:revision>
  <dcterms:created xsi:type="dcterms:W3CDTF">2022-03-11T15:34:43Z</dcterms:created>
  <dcterms:modified xsi:type="dcterms:W3CDTF">2023-10-11T19:30:11Z</dcterms:modified>
</cp:coreProperties>
</file>